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66" r:id="rId14"/>
    <p:sldId id="257" r:id="rId9"/>
    <p:sldId id="258" r:id="rId10"/>
    <p:sldId id="259" r:id="rId11"/>
    <p:sldId id="260" r:id="rId12"/>
    <p:sldId id="261" r:id="rId13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2.xml"/><Relationship Id="rId16" Type="http://schemas.openxmlformats.org/officeDocument/2006/relationships/slide" Target="slides/slide8.xml"/><Relationship Id="rId17" Type="http://schemas.openxmlformats.org/officeDocument/2006/relationships/slide" Target="slides/slide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Deals closed per month</c:v>
                </c:pt>
              </c:strCache>
            </c:strRef>
          </c:tx>
          <c:spPr>
            <a:solidFill>
              <a:srgbClr val="2F4A7D"/>
            </a:solidFill>
          </c:spPr>
          <c:cat>
            <c:strRef>
              <c:f>Sheet1!$A$2:$A$13</c:f>
              <c:strCache>
                <c:ptCount val="12"/>
                <c:pt idx="0">
                  <c:v>M1</c:v>
                </c:pt>
                <c:pt idx="1">
                  <c:v>M2</c:v>
                </c:pt>
                <c:pt idx="2">
                  <c:v>M3</c:v>
                </c:pt>
                <c:pt idx="3">
                  <c:v>M4</c:v>
                </c:pt>
                <c:pt idx="4">
                  <c:v>M5</c:v>
                </c:pt>
                <c:pt idx="5">
                  <c:v>M6</c:v>
                </c:pt>
                <c:pt idx="6">
                  <c:v>M7</c:v>
                </c:pt>
                <c:pt idx="7">
                  <c:v>M8</c:v>
                </c:pt>
                <c:pt idx="8">
                  <c:v>M9</c:v>
                </c:pt>
                <c:pt idx="9">
                  <c:v>M10</c:v>
                </c:pt>
                <c:pt idx="10">
                  <c:v>M11</c:v>
                </c:pt>
                <c:pt idx="11">
                  <c:v>M12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D5DBE6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4.0"/>
          <c:min val="0.0"/>
        </c:scaling>
        <c:delete val="0"/>
        <c:axPos val="l"/>
        <c:majorGridlines>
          <c:spPr>
            <a:ln>
              <a:solidFill>
                <a:srgbClr val="D5DBE6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  <c:majorUnit val="1.0"/>
      </c:valAx>
    </c:plotArea>
    <c:dispBlanksAs val="gap"/>
  </c:chart>
  <c:txPr>
    <a:bodyPr/>
    <a:lstStyle/>
    <a:p>
      <a:pPr>
        <a:defRPr sz="1400">
          <a:solidFill>
            <a:srgbClr val="14203A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Deals per month (left)</c:v>
                </c:pt>
              </c:strCache>
            </c:strRef>
          </c:tx>
          <c:spPr>
            <a:solidFill>
              <a:srgbClr val="C9D6EE"/>
            </a:solidFill>
          </c:spPr>
          <c:cat>
            <c:strRef>
              <c:f>Sheet1!$A$2:$A$13</c:f>
              <c:strCache>
                <c:ptCount val="12"/>
                <c:pt idx="0">
                  <c:v>M1</c:v>
                </c:pt>
                <c:pt idx="1">
                  <c:v>M2</c:v>
                </c:pt>
                <c:pt idx="2">
                  <c:v>M3</c:v>
                </c:pt>
                <c:pt idx="3">
                  <c:v>M4</c:v>
                </c:pt>
                <c:pt idx="4">
                  <c:v>M5</c:v>
                </c:pt>
                <c:pt idx="5">
                  <c:v>M6</c:v>
                </c:pt>
                <c:pt idx="6">
                  <c:v>M7</c:v>
                </c:pt>
                <c:pt idx="7">
                  <c:v>M8</c:v>
                </c:pt>
                <c:pt idx="8">
                  <c:v>M9</c:v>
                </c:pt>
                <c:pt idx="9">
                  <c:v>M10</c:v>
                </c:pt>
                <c:pt idx="10">
                  <c:v>M11</c:v>
                </c:pt>
                <c:pt idx="11">
                  <c:v>M12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axId val="-2068027336"/>
        <c:axId val="-2113994440"/>
        <c:gapWidth val="40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My cumulative earnings, S$k (right)</c:v>
                </c:pt>
              </c:strCache>
            </c:strRef>
          </c:tx>
          <c:spPr>
            <a:ln w="38100" cap="rnd">
              <a:solidFill>
                <a:srgbClr val="5B7DB8"/>
              </a:solidFill>
              <a:round/>
            </a:ln>
          </c:spPr>
          <c:marker>
            <c:symbol val="circle"/>
            <c:size val="7"/>
            <c:spPr>
              <a:solidFill>
                <a:srgbClr val="5B7DB8"/>
              </a:solidFill>
              <a:ln>
                <a:solidFill>
                  <a:srgbClr val="FFFFFF"/>
                </a:solidFill>
              </a:ln>
            </c:spPr>
          </c:marker>
          <c:cat>
            <c:strRef>
              <c:f>Sheet1!$A$2:$A$13</c:f>
              <c:strCache>
                <c:ptCount val="12"/>
                <c:pt idx="0">
                  <c:v>M1</c:v>
                </c:pt>
                <c:pt idx="1">
                  <c:v>M2</c:v>
                </c:pt>
                <c:pt idx="2">
                  <c:v>M3</c:v>
                </c:pt>
                <c:pt idx="3">
                  <c:v>M4</c:v>
                </c:pt>
                <c:pt idx="4">
                  <c:v>M5</c:v>
                </c:pt>
                <c:pt idx="5">
                  <c:v>M6</c:v>
                </c:pt>
                <c:pt idx="6">
                  <c:v>M7</c:v>
                </c:pt>
                <c:pt idx="7">
                  <c:v>M8</c:v>
                </c:pt>
                <c:pt idx="8">
                  <c:v>M9</c:v>
                </c:pt>
                <c:pt idx="9">
                  <c:v>M10</c:v>
                </c:pt>
                <c:pt idx="10">
                  <c:v>M11</c:v>
                </c:pt>
                <c:pt idx="11">
                  <c:v>M12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5.0</c:v>
                </c:pt>
                <c:pt idx="1">
                  <c:v>10.0</c:v>
                </c:pt>
                <c:pt idx="2">
                  <c:v>19.5</c:v>
                </c:pt>
                <c:pt idx="3">
                  <c:v>31.25</c:v>
                </c:pt>
                <c:pt idx="4">
                  <c:v>43.0</c:v>
                </c:pt>
                <c:pt idx="5">
                  <c:v>66.0</c:v>
                </c:pt>
                <c:pt idx="6">
                  <c:v>89.0</c:v>
                </c:pt>
                <c:pt idx="7">
                  <c:v>116.5</c:v>
                </c:pt>
                <c:pt idx="8">
                  <c:v>144.0</c:v>
                </c:pt>
                <c:pt idx="9">
                  <c:v>176.0</c:v>
                </c:pt>
                <c:pt idx="10">
                  <c:v>228.25</c:v>
                </c:pt>
                <c:pt idx="11">
                  <c:v>280.5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Nexus cumulative retained, S$k (right)</c:v>
                </c:pt>
              </c:strCache>
            </c:strRef>
          </c:tx>
          <c:spPr>
            <a:ln w="38100" cap="rnd">
              <a:solidFill>
                <a:srgbClr val="14203A"/>
              </a:solidFill>
              <a:round/>
            </a:ln>
          </c:spPr>
          <c:marker>
            <c:symbol val="circle"/>
            <c:size val="7"/>
            <c:spPr>
              <a:solidFill>
                <a:srgbClr val="14203A"/>
              </a:solidFill>
              <a:ln>
                <a:solidFill>
                  <a:srgbClr val="FFFFFF"/>
                </a:solidFill>
              </a:ln>
            </c:spPr>
          </c:marker>
          <c:cat>
            <c:strRef>
              <c:f>Sheet1!$A$2:$A$13</c:f>
              <c:strCache>
                <c:ptCount val="12"/>
                <c:pt idx="0">
                  <c:v>M1</c:v>
                </c:pt>
                <c:pt idx="1">
                  <c:v>M2</c:v>
                </c:pt>
                <c:pt idx="2">
                  <c:v>M3</c:v>
                </c:pt>
                <c:pt idx="3">
                  <c:v>M4</c:v>
                </c:pt>
                <c:pt idx="4">
                  <c:v>M5</c:v>
                </c:pt>
                <c:pt idx="5">
                  <c:v>M6</c:v>
                </c:pt>
                <c:pt idx="6">
                  <c:v>M7</c:v>
                </c:pt>
                <c:pt idx="7">
                  <c:v>M8</c:v>
                </c:pt>
                <c:pt idx="8">
                  <c:v>M9</c:v>
                </c:pt>
                <c:pt idx="9">
                  <c:v>M10</c:v>
                </c:pt>
                <c:pt idx="10">
                  <c:v>M11</c:v>
                </c:pt>
                <c:pt idx="11">
                  <c:v>M12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-5.0</c:v>
                </c:pt>
                <c:pt idx="1">
                  <c:v>-10.0</c:v>
                </c:pt>
                <c:pt idx="2">
                  <c:v>-9.5</c:v>
                </c:pt>
                <c:pt idx="3">
                  <c:v>-6.25</c:v>
                </c:pt>
                <c:pt idx="4">
                  <c:v>-3.0</c:v>
                </c:pt>
                <c:pt idx="5">
                  <c:v>14.0</c:v>
                </c:pt>
                <c:pt idx="6">
                  <c:v>31.0</c:v>
                </c:pt>
                <c:pt idx="7">
                  <c:v>53.5</c:v>
                </c:pt>
                <c:pt idx="8">
                  <c:v>76.0</c:v>
                </c:pt>
                <c:pt idx="9">
                  <c:v>104.0</c:v>
                </c:pt>
                <c:pt idx="10">
                  <c:v>156.75</c:v>
                </c:pt>
                <c:pt idx="11">
                  <c:v>209.5</c:v>
                </c:pt>
              </c:numCache>
            </c:numRef>
          </c:val>
          <c:smooth val="0"/>
        </c:ser>
        <c:marker val="1"/>
        <c:axId val="50010"/>
        <c:axId val="50020"/>
      </c:line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>
            <a:solidFill>
              <a:srgbClr val="8A94A6"/>
            </a:solidFill>
          </a:ln>
        </c:spPr>
        <c:txPr>
          <a:bodyPr/>
          <a:lstStyle/>
          <a:p>
            <a:pPr>
              <a:defRPr sz="1200">
                <a:solidFill>
                  <a:srgbClr val="14203A"/>
                </a:solidFill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4"/>
          <c:min val="-2"/>
        </c:scaling>
        <c:delete val="0"/>
        <c:axPos val="l"/>
        <c:majorGridlines>
          <c:spPr>
            <a:ln>
              <a:solidFill>
                <a:srgbClr val="D5DBE6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200" b="0">
                    <a:solidFill>
                      <a:srgbClr val="5A6372"/>
                    </a:solidFill>
                  </a:defRPr>
                </a:pPr>
                <a:r>
                  <a:rPr lang="en-US" sz="1200" b="0">
                    <a:solidFill>
                      <a:srgbClr val="5A6372"/>
                    </a:solidFill>
                  </a:rPr>
                  <a:t>Deals closed per month</a:t>
                </a:r>
              </a:p>
            </c:rich>
          </c:tx>
          <c:overlay val="0"/>
        </c:title>
        <c:numFmt formatCode="0;;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14203A"/>
                </a:solidFill>
              </a:defRPr>
            </a:pPr>
            <a:endParaRPr lang="en-US"/>
          </a:p>
        </c:txPr>
        <c:crossAx val="-2068027336"/>
        <c:crosses val="autoZero"/>
        <c:crossBetween val="between"/>
        <c:majorUnit val="1"/>
      </c:valAx>
      <c:catAx>
        <c:axId val="50010"/>
        <c:scaling>
          <c:orientation val="minMax"/>
        </c:scaling>
        <c:delete val="1"/>
        <c:axPos val="b"/>
        <c:majorTickMark val="none"/>
        <c:minorTickMark val="none"/>
        <c:tickLblPos val="nextTo"/>
        <c:crossAx val="50020"/>
        <c:crosses val="autoZero"/>
        <c:auto val="1"/>
        <c:lblAlgn val="ctr"/>
        <c:lblOffset val="100"/>
        <c:noMultiLvlLbl val="0"/>
      </c:catAx>
      <c:valAx>
        <c:axId val="50020"/>
        <c:scaling>
          <c:orientation val="minMax"/>
          <c:max val="300"/>
          <c:min val="-150"/>
        </c:scaling>
        <c:delete val="0"/>
        <c:axPos val="r"/>
        <c:title>
          <c:tx>
            <c:rich>
              <a:bodyPr rot="5400000" vert="horz"/>
              <a:lstStyle/>
              <a:p>
                <a:pPr>
                  <a:defRPr sz="1200" b="0">
                    <a:solidFill>
                      <a:srgbClr val="5A6372"/>
                    </a:solidFill>
                  </a:defRPr>
                </a:pPr>
                <a:r>
                  <a:rPr lang="en-US" sz="1200" b="0">
                    <a:solidFill>
                      <a:srgbClr val="5A6372"/>
                    </a:solidFill>
                  </a:rPr>
                  <a:t>Cumulative S$ thousands</a:t>
                </a:r>
              </a:p>
            </c:rich>
          </c:tx>
          <c:overlay val="0"/>
        </c:title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14203A"/>
                </a:solidFill>
              </a:defRPr>
            </a:pPr>
            <a:endParaRPr lang="en-US"/>
          </a:p>
        </c:txPr>
        <c:crossAx val="50010"/>
        <c:crosses val="max"/>
        <c:crossBetween val="between"/>
        <c:majorUnit val="75"/>
      </c:valAx>
    </c:plotArea>
    <c:legend>
      <c:legendPos val="t"/>
      <c:overlay val="0"/>
      <c:txPr>
        <a:bodyPr/>
        <a:lstStyle/>
        <a:p>
          <a:pPr>
            <a:defRPr sz="1200">
              <a:solidFill>
                <a:srgbClr val="14203A"/>
              </a:solidFill>
            </a:defRPr>
          </a:pPr>
        </a:p>
      </c:txPr>
    </c:legend>
    <c:dispBlanksAs val="gap"/>
  </c:chart>
  <c:txPr>
    <a:bodyPr/>
    <a:lstStyle/>
    <a:p>
      <a:pPr>
        <a:defRPr sz="1200">
          <a:solidFill>
            <a:srgbClr val="14203A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142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2011680"/>
            <a:ext cx="822960" cy="45720"/>
          </a:xfrm>
          <a:prstGeom prst="rect">
            <a:avLst/>
          </a:prstGeom>
          <a:solidFill>
            <a:srgbClr val="2F4A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2F4A7D"/>
                </a:solidFill>
                <a:latin typeface="Arial"/>
              </a:rPr>
              <a:t>PROPOSAL FOR DISCUSSION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286000"/>
            <a:ext cx="10058400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5400" b="0" i="0">
                <a:solidFill>
                  <a:srgbClr val="14203A"/>
                </a:solidFill>
                <a:latin typeface="Georgia"/>
              </a:rPr>
              <a:t>A visible pipeline, and a shared upside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297680"/>
            <a:ext cx="91440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0" i="0">
                <a:solidFill>
                  <a:srgbClr val="5A6372"/>
                </a:solidFill>
                <a:latin typeface="Arial"/>
              </a:rPr>
              <a:t>A base-plus-commission structure for building Nexus's new business pipeline, with the ramp-up laid out month by month.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5A6372"/>
                </a:solidFill>
                <a:latin typeface="Arial"/>
              </a:rPr>
              <a:t>Illustrative figures throughout. Real numbers to be set together.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98480" y="6355080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5A6372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2F4A7D"/>
                </a:solidFill>
                <a:latin typeface="Arial"/>
              </a:rPr>
              <a:t>EXECUTIVE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68680"/>
            <a:ext cx="1069848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0" i="0">
                <a:solidFill>
                  <a:srgbClr val="14203A"/>
                </a:solidFill>
                <a:latin typeface="Georgia"/>
              </a:rPr>
              <a:t>As the pipeline ramps up, pay follows, and Nexus turns cumulative-positive by month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5A6372"/>
                </a:solidFill>
                <a:latin typeface="Arial"/>
              </a:rPr>
              <a:t>Cumulative earnings: M1 S$5k, M2 S$10k. Deal sizes are illustrative, S$10k-S$35k; Nexus retained is before delivery cost.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98480" y="6355080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5A6372"/>
                </a:solidFill>
                <a:latin typeface="Arial"/>
              </a:rPr>
              <a:t>2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731520" y="2103120"/>
          <a:ext cx="7680960" cy="40233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Rectangle 9"/>
          <p:cNvSpPr/>
          <p:nvPr/>
        </p:nvSpPr>
        <p:spPr>
          <a:xfrm>
            <a:off x="8869680" y="2194560"/>
            <a:ext cx="2560320" cy="27432"/>
          </a:xfrm>
          <a:prstGeom prst="rect">
            <a:avLst/>
          </a:prstGeom>
          <a:solidFill>
            <a:srgbClr val="5B7DB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69680" y="2294560"/>
            <a:ext cx="2560320" cy="42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600" b="0">
                <a:solidFill>
                  <a:srgbClr val="14203A"/>
                </a:solidFill>
                <a:latin typeface="Georgia"/>
              </a:rPr>
              <a:t>19 deals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0" y="2714560"/>
            <a:ext cx="2560320" cy="3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200" b="0">
                <a:solidFill>
                  <a:srgbClr val="5A6372"/>
                </a:solidFill>
                <a:latin typeface="Arial"/>
              </a:rPr>
              <a:t>signed in year one (S$490k)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869680" y="3194560"/>
            <a:ext cx="2560320" cy="27432"/>
          </a:xfrm>
          <a:prstGeom prst="rect">
            <a:avLst/>
          </a:prstGeom>
          <a:solidFill>
            <a:srgbClr val="5B7DB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869680" y="3294560"/>
            <a:ext cx="2560320" cy="42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600" b="0">
                <a:solidFill>
                  <a:srgbClr val="14203A"/>
                </a:solidFill>
                <a:latin typeface="Georgia"/>
              </a:rPr>
              <a:t>S$280.5k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69680" y="3714560"/>
            <a:ext cx="2560320" cy="3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200" b="0">
                <a:solidFill>
                  <a:srgbClr val="5A6372"/>
                </a:solidFill>
                <a:latin typeface="Arial"/>
              </a:rPr>
              <a:t>my year-one earnings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869680" y="4194560"/>
            <a:ext cx="2560320" cy="27432"/>
          </a:xfrm>
          <a:prstGeom prst="rect">
            <a:avLst/>
          </a:prstGeom>
          <a:solidFill>
            <a:srgbClr val="5B7DB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869680" y="4294560"/>
            <a:ext cx="2560320" cy="42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600" b="0">
                <a:solidFill>
                  <a:srgbClr val="14203A"/>
                </a:solidFill>
                <a:latin typeface="Georgia"/>
              </a:rPr>
              <a:t>S$209.5k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69680" y="4714560"/>
            <a:ext cx="2560320" cy="3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200" b="0">
                <a:solidFill>
                  <a:srgbClr val="5A6372"/>
                </a:solidFill>
                <a:latin typeface="Arial"/>
              </a:rPr>
              <a:t>Nexus retained in year one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869680" y="5194560"/>
            <a:ext cx="2560320" cy="27432"/>
          </a:xfrm>
          <a:prstGeom prst="rect">
            <a:avLst/>
          </a:prstGeom>
          <a:solidFill>
            <a:srgbClr val="5B7DB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869680" y="5294560"/>
            <a:ext cx="2560320" cy="42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2600" b="0">
                <a:solidFill>
                  <a:srgbClr val="14203A"/>
                </a:solidFill>
                <a:latin typeface="Georgia"/>
              </a:rPr>
              <a:t>Month 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69680" y="5714560"/>
            <a:ext cx="2560320" cy="3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200" b="0">
                <a:solidFill>
                  <a:srgbClr val="5A6372"/>
                </a:solidFill>
                <a:latin typeface="Arial"/>
              </a:rPr>
              <a:t>Nexus cumulative turns positive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2F4A7D"/>
                </a:solidFill>
                <a:latin typeface="Arial"/>
              </a:rPr>
              <a:t>WHERE WE 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68680"/>
            <a:ext cx="1069848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0" i="0">
                <a:solidFill>
                  <a:srgbClr val="14203A"/>
                </a:solidFill>
                <a:latin typeface="Georgia"/>
              </a:rPr>
              <a:t>We agree on the shape. The numbers and the first 90 days are open.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2651760"/>
            <a:ext cx="3383280" cy="54864"/>
          </a:xfrm>
          <a:prstGeom prst="rect">
            <a:avLst/>
          </a:prstGeom>
          <a:solidFill>
            <a:srgbClr val="2F4A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0" i="0">
                <a:solidFill>
                  <a:srgbClr val="14203A"/>
                </a:solidFill>
                <a:latin typeface="Georgia"/>
              </a:rPr>
              <a:t>Agreed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566160"/>
            <a:ext cx="3200400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0">
                <a:solidFill>
                  <a:srgbClr val="5A6372"/>
                </a:solidFill>
                <a:latin typeface="Arial"/>
              </a:rPr>
              <a:t>A full 100% share put too much on Nexus. A base with commission is the better structure.</a:t>
            </a:r>
          </a:p>
        </p:txBody>
      </p:sp>
      <p:sp>
        <p:nvSpPr>
          <p:cNvPr id="7" name="Rectangle 6"/>
          <p:cNvSpPr/>
          <p:nvPr/>
        </p:nvSpPr>
        <p:spPr>
          <a:xfrm>
            <a:off x="4389120" y="2651760"/>
            <a:ext cx="3383280" cy="54864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389120" y="28803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0" i="0">
                <a:solidFill>
                  <a:srgbClr val="14203A"/>
                </a:solidFill>
                <a:latin typeface="Georgia"/>
              </a:rPr>
              <a:t>Open: the numbers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0" y="3566160"/>
            <a:ext cx="3200400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0">
                <a:solidFill>
                  <a:srgbClr val="5A6372"/>
                </a:solidFill>
                <a:latin typeface="Arial"/>
              </a:rPr>
              <a:t>You suggested a lower base with a high commission share. My proposal is S$5k base with a 45/55 split.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0" y="2651760"/>
            <a:ext cx="3383280" cy="54864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0" y="28803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0" i="0">
                <a:solidFill>
                  <a:srgbClr val="14203A"/>
                </a:solidFill>
                <a:latin typeface="Georgia"/>
              </a:rPr>
              <a:t>Open: the start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3566160"/>
            <a:ext cx="3200400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0">
                <a:solidFill>
                  <a:srgbClr val="5A6372"/>
                </a:solidFill>
                <a:latin typeface="Arial"/>
              </a:rPr>
              <a:t>A milestone-based first 90 days gives us a clear working plan and a shared pipeline review.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63550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5A6372"/>
                </a:solidFill>
                <a:latin typeface="Arial"/>
              </a:rPr>
              <a:t>Illustrative proposal. For discussion.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98480" y="6355080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5A6372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2F4A7D"/>
                </a:solidFill>
                <a:latin typeface="Arial"/>
              </a:rPr>
              <a:t>THE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68680"/>
            <a:ext cx="1069848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0" i="0">
                <a:solidFill>
                  <a:srgbClr val="14203A"/>
                </a:solidFill>
                <a:latin typeface="Georgia"/>
              </a:rPr>
              <a:t>Two parts, each doing a different job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2468880"/>
            <a:ext cx="5120640" cy="3291840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309360" y="2468880"/>
            <a:ext cx="5120640" cy="3291840"/>
          </a:xfrm>
          <a:prstGeom prst="rect">
            <a:avLst/>
          </a:prstGeom>
          <a:solidFill>
            <a:srgbClr val="142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743200"/>
            <a:ext cx="4389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0" i="0">
                <a:solidFill>
                  <a:srgbClr val="14203A"/>
                </a:solidFill>
                <a:latin typeface="Georgia"/>
              </a:rPr>
              <a:t>Base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474720"/>
            <a:ext cx="4389120" cy="210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0">
                <a:solidFill>
                  <a:srgbClr val="5A6372"/>
                </a:solidFill>
                <a:latin typeface="Arial"/>
              </a:rPr>
              <a:t>A steady monthly amount.</a:t>
            </a:r>
          </a:p>
          <a:p>
            <a:pPr algn="l">
              <a:spcBef>
                <a:spcPts val="900"/>
              </a:spcBef>
            </a:pPr>
            <a:r>
              <a:rPr sz="1800" b="0" i="0">
                <a:solidFill>
                  <a:srgbClr val="5A6372"/>
                </a:solidFill>
                <a:latin typeface="Arial"/>
              </a:rPr>
              <a:t>It funds the groundwork that comes before the first deal: discovery, demos, packaging, outreach.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0" y="2743200"/>
            <a:ext cx="43891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0" i="0">
                <a:solidFill>
                  <a:srgbClr val="FFFFFF"/>
                </a:solidFill>
                <a:latin typeface="Georgia"/>
              </a:rPr>
              <a:t>Commission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0" y="3474720"/>
            <a:ext cx="4389120" cy="210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0">
                <a:solidFill>
                  <a:srgbClr val="D8DCE6"/>
                </a:solidFill>
                <a:latin typeface="Arial"/>
              </a:rPr>
              <a:t>A share of every deal the pipeline closes.</a:t>
            </a:r>
          </a:p>
          <a:p>
            <a:pPr algn="l">
              <a:spcBef>
                <a:spcPts val="900"/>
              </a:spcBef>
            </a:pPr>
            <a:r>
              <a:rPr sz="1800" b="0" i="0">
                <a:solidFill>
                  <a:srgbClr val="D8DCE6"/>
                </a:solidFill>
                <a:latin typeface="Arial"/>
              </a:rPr>
              <a:t>It rewards results and grows as the pipeline matures.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3550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5A6372"/>
                </a:solidFill>
                <a:latin typeface="Arial"/>
              </a:rPr>
              <a:t>Illustrative proposal. For discussion.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98480" y="6355080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5A6372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2F4A7D"/>
                </a:solidFill>
                <a:latin typeface="Arial"/>
              </a:rPr>
              <a:t>THE PROPOSAL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68680"/>
            <a:ext cx="1069848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0" i="0">
                <a:solidFill>
                  <a:srgbClr val="14203A"/>
                </a:solidFill>
                <a:latin typeface="Georgia"/>
              </a:rPr>
              <a:t>S$5k base, with a 45 / 55 commission split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651760"/>
            <a:ext cx="347472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200" b="0" i="0">
                <a:solidFill>
                  <a:srgbClr val="2F4A7D"/>
                </a:solidFill>
                <a:latin typeface="Georgia"/>
              </a:rPr>
              <a:t>S$5k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02336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0">
                <a:solidFill>
                  <a:srgbClr val="5A6372"/>
                </a:solidFill>
                <a:latin typeface="Arial"/>
              </a:rPr>
              <a:t>base per month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0" y="2651760"/>
            <a:ext cx="347472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200" b="0" i="0">
                <a:solidFill>
                  <a:srgbClr val="14203A"/>
                </a:solidFill>
                <a:latin typeface="Georgia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0" y="402336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0">
                <a:solidFill>
                  <a:srgbClr val="5A6372"/>
                </a:solidFill>
                <a:latin typeface="Arial"/>
              </a:rPr>
              <a:t>commission to 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0" y="2651760"/>
            <a:ext cx="347472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200" b="0" i="0">
                <a:solidFill>
                  <a:srgbClr val="14203A"/>
                </a:solidFill>
                <a:latin typeface="Georgia"/>
              </a:rPr>
              <a:t>55%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0" y="402336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0">
                <a:solidFill>
                  <a:srgbClr val="5A6372"/>
                </a:solidFill>
                <a:latin typeface="Arial"/>
              </a:rPr>
              <a:t>retained by Nexus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029200"/>
            <a:ext cx="105156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5A6372"/>
                </a:solidFill>
                <a:latin typeface="Arial"/>
              </a:rPr>
              <a:t>Commission is modelled on signed value.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63550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5A6372"/>
                </a:solidFill>
                <a:latin typeface="Arial"/>
              </a:rPr>
              <a:t>Illustrative proposal. For discussion.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0" y="6355080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5A6372"/>
                </a:solidFill>
                <a:latin typeface="Arial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5833872"/>
            <a:ext cx="1088136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>
                <a:solidFill>
                  <a:srgbClr val="14203A"/>
                </a:solidFill>
                <a:latin typeface="Arial"/>
              </a:rPr>
              <a:t>Upside beyond this plan: the larger share moves to Nexus, terms to be agreed.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2F4A7D"/>
                </a:solidFill>
                <a:latin typeface="Arial"/>
              </a:rPr>
              <a:t>PIPELINE RAMP-UP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68680"/>
            <a:ext cx="1069848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0" i="0">
                <a:solidFill>
                  <a:srgbClr val="14203A"/>
                </a:solidFill>
                <a:latin typeface="Georgia"/>
              </a:rPr>
              <a:t>Slower ramp: first close in month 3, 3 deals a month by month 11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731520" y="2103120"/>
          <a:ext cx="7498079" cy="40233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686800" y="2286000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2F4A7D"/>
                </a:solidFill>
                <a:latin typeface="Arial"/>
              </a:rPr>
              <a:t>ASSUMPTIONS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0" y="2743200"/>
            <a:ext cx="2926080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5A6372"/>
                </a:solidFill>
                <a:latin typeface="Arial"/>
              </a:rPr>
              <a:t>Deal size S$10k in months 1-3</a:t>
            </a:r>
          </a:p>
          <a:p>
            <a:pPr algn="l">
              <a:spcBef>
                <a:spcPts val="800"/>
              </a:spcBef>
            </a:pPr>
            <a:r>
              <a:rPr sz="1600" b="0" i="0">
                <a:solidFill>
                  <a:srgbClr val="5A6372"/>
                </a:solidFill>
                <a:latin typeface="Arial"/>
              </a:rPr>
              <a:t>Then S$15k, 15k, 20k, 20k, 25k, 25k, 30k, 35k, 35k</a:t>
            </a:r>
          </a:p>
          <a:p>
            <a:pPr algn="l">
              <a:spcBef>
                <a:spcPts val="800"/>
              </a:spcBef>
            </a:pPr>
            <a:r>
              <a:rPr sz="1600" b="0" i="0">
                <a:solidFill>
                  <a:srgbClr val="5A6372"/>
                </a:solidFill>
                <a:latin typeface="Arial"/>
              </a:rPr>
              <a:t>About 3 months to signature</a:t>
            </a:r>
          </a:p>
          <a:p>
            <a:pPr algn="l">
              <a:spcBef>
                <a:spcPts val="800"/>
              </a:spcBef>
            </a:pPr>
            <a:r>
              <a:rPr sz="1600" b="0" i="0">
                <a:solidFill>
                  <a:srgbClr val="5A6372"/>
                </a:solidFill>
                <a:latin typeface="Arial"/>
              </a:rPr>
              <a:t>19 deals in year 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5A6372"/>
                </a:solidFill>
                <a:latin typeface="Arial"/>
              </a:rPr>
              <a:t>Illustrative deal-size growth, not Nexus data. Sales cycle and win rates to validate together.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98480" y="6355080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5A6372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698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304F85"/>
                </a:solidFill>
                <a:latin typeface="Arial"/>
              </a:defRPr>
            </a:pPr>
            <a:r>
              <a:t>HOW THE BASE IS COVERED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932688"/>
            <a:ext cx="10698480" cy="8229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spcAft>
                <a:spcPts val="1000"/>
              </a:spcAft>
              <a:defRPr sz="3100" b="0">
                <a:solidFill>
                  <a:srgbClr val="14203A"/>
                </a:solidFill>
                <a:latin typeface="Georgia"/>
              </a:defRPr>
            </a:pPr>
            <a:r>
              <a:t>How the base is covered: a worked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5074920" cy="3200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4203A"/>
                </a:solidFill>
                <a:latin typeface="Georgia"/>
              </a:defRPr>
            </a:pPr>
            <a:r>
              <a:t>The formula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331720"/>
            <a:ext cx="5120640" cy="21945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14203A"/>
                </a:solidFill>
                <a:latin typeface="Arial"/>
              </a:defRPr>
            </a:pPr>
            <a:r>
              <a:t>Let S = signed value in the month.</a:t>
            </a:r>
          </a:p>
          <a:p>
            <a:pPr>
              <a:spcAft>
                <a:spcPts val="1000"/>
              </a:spcAft>
              <a:defRPr sz="1800" b="0">
                <a:solidFill>
                  <a:srgbClr val="14203A"/>
                </a:solidFill>
                <a:latin typeface="Arial"/>
              </a:defRPr>
            </a:pPr>
            <a:r>
              <a:t>My 45% commission = 0.45 x S</a:t>
            </a:r>
          </a:p>
          <a:p>
            <a:pPr>
              <a:spcAft>
                <a:spcPts val="1000"/>
              </a:spcAft>
              <a:defRPr sz="1800" b="0">
                <a:solidFill>
                  <a:srgbClr val="14203A"/>
                </a:solidFill>
                <a:latin typeface="Arial"/>
              </a:defRPr>
            </a:pPr>
            <a:r>
              <a:t>Nexus keeps S - 0.45S = 0.55 x S</a:t>
            </a:r>
          </a:p>
          <a:p>
            <a:pPr>
              <a:spcAft>
                <a:spcPts val="1000"/>
              </a:spcAft>
              <a:defRPr sz="1800" b="0">
                <a:solidFill>
                  <a:srgbClr val="14203A"/>
                </a:solidFill>
                <a:latin typeface="Arial"/>
              </a:defRPr>
            </a:pPr>
            <a:r>
              <a:t>Nexus pays the S$5,000 monthly base.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251960"/>
            <a:ext cx="5120640" cy="5486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spcAft>
                <a:spcPts val="1000"/>
              </a:spcAft>
              <a:defRPr sz="2100" b="1">
                <a:solidFill>
                  <a:srgbClr val="304F85"/>
                </a:solidFill>
                <a:latin typeface="Arial"/>
              </a:defRPr>
            </a:pPr>
            <a:r>
              <a:t>Nexus retains = 0.55S - 5,000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1828800"/>
            <a:ext cx="5029200" cy="3657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4203A"/>
                </a:solidFill>
                <a:latin typeface="Georgia"/>
              </a:defRPr>
            </a:pPr>
            <a:r>
              <a:t>What remains after the base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0" y="2331720"/>
          <a:ext cx="5029200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7300"/>
                <a:gridCol w="1257300"/>
                <a:gridCol w="1257300"/>
                <a:gridCol w="1257300"/>
              </a:tblGrid>
              <a:tr h="468629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Signed</a:t>
                      </a:r>
                    </a:p>
                  </a:txBody>
                  <a:tcPr marL="109728" marR="64008" marT="91440">
                    <a:solidFill>
                      <a:srgbClr val="1420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My 45%</a:t>
                      </a:r>
                    </a:p>
                  </a:txBody>
                  <a:tcPr marL="109728" marR="64008" marT="91440">
                    <a:solidFill>
                      <a:srgbClr val="1420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Nexus 55%</a:t>
                      </a:r>
                    </a:p>
                  </a:txBody>
                  <a:tcPr marL="109728" marR="64008" marT="91440">
                    <a:solidFill>
                      <a:srgbClr val="1420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After base</a:t>
                      </a:r>
                    </a:p>
                  </a:txBody>
                  <a:tcPr marL="109728" marR="64008" marT="91440">
                    <a:solidFill>
                      <a:srgbClr val="14203A"/>
                    </a:solidFill>
                  </a:tcPr>
                </a:tc>
              </a:tr>
              <a:tr h="468629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14203A"/>
                          </a:solidFill>
                          <a:latin typeface="Arial"/>
                        </a:defRPr>
                      </a:pPr>
                      <a:r>
                        <a:t>S$10k</a:t>
                      </a:r>
                    </a:p>
                  </a:txBody>
                  <a:tcPr marL="109728" marR="64008" marT="91440"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14203A"/>
                          </a:solidFill>
                          <a:latin typeface="Arial"/>
                        </a:defRPr>
                      </a:pPr>
                      <a:r>
                        <a:t>S$4.5k</a:t>
                      </a:r>
                    </a:p>
                  </a:txBody>
                  <a:tcPr marL="109728" marR="64008" marT="91440"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14203A"/>
                          </a:solidFill>
                          <a:latin typeface="Arial"/>
                        </a:defRPr>
                      </a:pPr>
                      <a:r>
                        <a:t>S$5.5k</a:t>
                      </a:r>
                    </a:p>
                  </a:txBody>
                  <a:tcPr marL="109728" marR="64008" marT="91440"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14203A"/>
                          </a:solidFill>
                          <a:latin typeface="Arial"/>
                        </a:defRPr>
                      </a:pPr>
                      <a:r>
                        <a:t>S$0.5k</a:t>
                      </a:r>
                    </a:p>
                  </a:txBody>
                  <a:tcPr marL="109728" marR="64008" marT="91440">
                    <a:solidFill>
                      <a:srgbClr val="EDF1F6"/>
                    </a:solidFill>
                  </a:tcPr>
                </a:tc>
              </a:tr>
              <a:tr h="468629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14203A"/>
                          </a:solidFill>
                          <a:latin typeface="Arial"/>
                        </a:defRPr>
                      </a:pPr>
                      <a:r>
                        <a:t>S$20k</a:t>
                      </a:r>
                    </a:p>
                  </a:txBody>
                  <a:tcPr marL="109728" marR="64008" marT="914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14203A"/>
                          </a:solidFill>
                          <a:latin typeface="Arial"/>
                        </a:defRPr>
                      </a:pPr>
                      <a:r>
                        <a:t>S$9k</a:t>
                      </a:r>
                    </a:p>
                  </a:txBody>
                  <a:tcPr marL="109728" marR="64008" marT="914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14203A"/>
                          </a:solidFill>
                          <a:latin typeface="Arial"/>
                        </a:defRPr>
                      </a:pPr>
                      <a:r>
                        <a:t>S$11k</a:t>
                      </a:r>
                    </a:p>
                  </a:txBody>
                  <a:tcPr marL="109728" marR="64008" marT="914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14203A"/>
                          </a:solidFill>
                          <a:latin typeface="Arial"/>
                        </a:defRPr>
                      </a:pPr>
                      <a:r>
                        <a:t>S$6k</a:t>
                      </a:r>
                    </a:p>
                  </a:txBody>
                  <a:tcPr marL="109728" marR="64008" marT="91440">
                    <a:solidFill>
                      <a:srgbClr val="FFFFFF"/>
                    </a:solidFill>
                  </a:tcPr>
                </a:tc>
              </a:tr>
              <a:tr h="468632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14203A"/>
                          </a:solidFill>
                          <a:latin typeface="Arial"/>
                        </a:defRPr>
                      </a:pPr>
                      <a:r>
                        <a:t>S$35k</a:t>
                      </a:r>
                    </a:p>
                  </a:txBody>
                  <a:tcPr marL="109728" marR="64008" marT="91440"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14203A"/>
                          </a:solidFill>
                          <a:latin typeface="Arial"/>
                        </a:defRPr>
                      </a:pPr>
                      <a:r>
                        <a:t>S$15.75k</a:t>
                      </a:r>
                    </a:p>
                  </a:txBody>
                  <a:tcPr marL="109728" marR="64008" marT="91440"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14203A"/>
                          </a:solidFill>
                          <a:latin typeface="Arial"/>
                        </a:defRPr>
                      </a:pPr>
                      <a:r>
                        <a:t>S$19.25k</a:t>
                      </a:r>
                    </a:p>
                  </a:txBody>
                  <a:tcPr marL="109728" marR="64008" marT="91440"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14203A"/>
                          </a:solidFill>
                          <a:latin typeface="Arial"/>
                        </a:defRPr>
                      </a:pPr>
                      <a:r>
                        <a:t>S$14.25k</a:t>
                      </a:r>
                    </a:p>
                  </a:txBody>
                  <a:tcPr marL="109728" marR="64008" marT="91440">
                    <a:solidFill>
                      <a:srgbClr val="EDF1F6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00800" y="4407408"/>
            <a:ext cx="502920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spcAft>
                <a:spcPts val="1000"/>
              </a:spcAft>
              <a:defRPr sz="1600" b="0">
                <a:solidFill>
                  <a:srgbClr val="14203A"/>
                </a:solidFill>
                <a:latin typeface="Arial"/>
              </a:defRPr>
            </a:pPr>
            <a:r>
              <a:t>S$10k: S$5.5k kept - S$5k base</a:t>
            </a:r>
          </a:p>
          <a:p>
            <a:pPr>
              <a:spcAft>
                <a:spcPts val="1000"/>
              </a:spcAft>
              <a:defRPr sz="1600" b="0">
                <a:solidFill>
                  <a:srgbClr val="14203A"/>
                </a:solidFill>
                <a:latin typeface="Arial"/>
              </a:defRPr>
            </a:pPr>
            <a:r>
              <a:t>= S$0.5k left before delivery cost.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166360"/>
            <a:ext cx="10698480" cy="3200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4203A"/>
                </a:solidFill>
                <a:latin typeface="Georgia"/>
              </a:defRPr>
            </a:pPr>
            <a:r>
              <a:t>Break-even for the month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5623560"/>
            <a:ext cx="10698480" cy="3657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spcAft>
                <a:spcPts val="1000"/>
              </a:spcAft>
              <a:defRPr sz="2200" b="0">
                <a:solidFill>
                  <a:srgbClr val="304F85"/>
                </a:solidFill>
                <a:latin typeface="Arial"/>
              </a:defRPr>
            </a:pPr>
            <a:r>
              <a:t>0.55S = 5,000     S = 5,000 / 0.55 = S$9,091 (rounded)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6364224"/>
            <a:ext cx="10515600" cy="2286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spcAft>
                <a:spcPts val="1000"/>
              </a:spcAft>
              <a:defRPr sz="1200" b="0">
                <a:solidFill>
                  <a:srgbClr val="596579"/>
                </a:solidFill>
                <a:latin typeface="Arial"/>
              </a:defRPr>
            </a:pPr>
            <a:r>
              <a:t>Illustrative. Before delivery cost.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93424" y="6364224"/>
            <a:ext cx="182880" cy="2286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spcAft>
                <a:spcPts val="1000"/>
              </a:spcAft>
              <a:defRPr sz="1200" b="0">
                <a:solidFill>
                  <a:srgbClr val="596579"/>
                </a:solidFill>
                <a:latin typeface="Arial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2F4A7D"/>
                </a:solidFill>
                <a:latin typeface="Arial"/>
              </a:rPr>
              <a:t>THE START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68680"/>
            <a:ext cx="1069848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0" i="0">
                <a:solidFill>
                  <a:srgbClr val="14203A"/>
                </a:solidFill>
                <a:latin typeface="Georgia"/>
              </a:rPr>
              <a:t>First 90 days: build, progress, review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2651760"/>
            <a:ext cx="3383280" cy="54864"/>
          </a:xfrm>
          <a:prstGeom prst="rect">
            <a:avLst/>
          </a:prstGeom>
          <a:solidFill>
            <a:srgbClr val="2F4A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2F4A7D"/>
                </a:solidFill>
                <a:latin typeface="Arial"/>
              </a:rPr>
              <a:t>DAY 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3375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0" i="0">
                <a:solidFill>
                  <a:srgbClr val="14203A"/>
                </a:solidFill>
                <a:latin typeface="Georgia"/>
              </a:rPr>
              <a:t>Build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023360"/>
            <a:ext cx="320040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5A6372"/>
                </a:solidFill>
                <a:latin typeface="Arial"/>
              </a:rPr>
              <a:t>Agree target accounts and a clear offer. Start outreach and discovery conversations.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9120" y="2651760"/>
            <a:ext cx="3383280" cy="54864"/>
          </a:xfrm>
          <a:prstGeom prst="rect">
            <a:avLst/>
          </a:prstGeom>
          <a:solidFill>
            <a:srgbClr val="2F4A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389120" y="288036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2F4A7D"/>
                </a:solidFill>
                <a:latin typeface="Arial"/>
              </a:rPr>
              <a:t>DAY 60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0" y="33375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0" i="0">
                <a:solidFill>
                  <a:srgbClr val="14203A"/>
                </a:solidFill>
                <a:latin typeface="Georgia"/>
              </a:rPr>
              <a:t>Progress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9120" y="4023360"/>
            <a:ext cx="320040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5A6372"/>
                </a:solidFill>
                <a:latin typeface="Arial"/>
              </a:rPr>
              <a:t>Turn discovery into demos and proposals. Track named opportunities and next actions.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46720" y="2651760"/>
            <a:ext cx="3383280" cy="54864"/>
          </a:xfrm>
          <a:prstGeom prst="rect">
            <a:avLst/>
          </a:prstGeom>
          <a:solidFill>
            <a:srgbClr val="2F4A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0" y="288036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2F4A7D"/>
                </a:solidFill>
                <a:latin typeface="Arial"/>
              </a:rPr>
              <a:t>DAY 90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0" y="33375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0" i="0">
                <a:solidFill>
                  <a:srgbClr val="14203A"/>
                </a:solidFill>
                <a:latin typeface="Georgia"/>
              </a:rPr>
              <a:t>Review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0" y="4023360"/>
            <a:ext cx="320040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5A6372"/>
                </a:solidFill>
                <a:latin typeface="Arial"/>
              </a:rPr>
              <a:t>Review the pipeline together. Refine the approach from the deals and prospects in view.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3550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5A6372"/>
                </a:solidFill>
                <a:latin typeface="Arial"/>
              </a:rPr>
              <a:t>Proposed working plan, not a pay-expiry date. Milestone targets to agree together.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98480" y="6355080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5A6372"/>
                </a:solidFill>
                <a:latin typeface="Arial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2F4A7D"/>
                </a:solidFill>
                <a:latin typeface="Arial"/>
              </a:rPr>
              <a:t>BUILDING THE COMMERCIAL ENGINE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68680"/>
            <a:ext cx="1069848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0" i="0">
                <a:solidFill>
                  <a:srgbClr val="14203A"/>
                </a:solidFill>
                <a:latin typeface="Georgia"/>
              </a:rPr>
              <a:t>I build the pipeline, so you can focus on delivery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377440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0" i="0">
                <a:solidFill>
                  <a:srgbClr val="2F4A7D"/>
                </a:solidFill>
                <a:latin typeface="Georgia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2404872"/>
            <a:ext cx="9601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0" i="0">
                <a:solidFill>
                  <a:srgbClr val="14203A"/>
                </a:solidFill>
                <a:latin typeface="Arial"/>
              </a:rPr>
              <a:t>Target Singapore SMEs with Odoo demos built around their workflows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127248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0" i="0">
                <a:solidFill>
                  <a:srgbClr val="2F4A7D"/>
                </a:solidFill>
                <a:latin typeface="Georgia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3154679"/>
            <a:ext cx="9601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0" i="0">
                <a:solidFill>
                  <a:srgbClr val="14203A"/>
                </a:solidFill>
                <a:latin typeface="Arial"/>
              </a:rPr>
              <a:t>Explore grant partners and trade associations as routes to SME introductions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877056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0" i="0">
                <a:solidFill>
                  <a:srgbClr val="2F4A7D"/>
                </a:solidFill>
                <a:latin typeface="Georgia"/>
              </a:rPr>
              <a:t>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3904488"/>
            <a:ext cx="9601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0" i="0">
                <a:solidFill>
                  <a:srgbClr val="14203A"/>
                </a:solidFill>
                <a:latin typeface="Arial"/>
              </a:rPr>
              <a:t>Ask referral partners for introductions; qualify needs, budget and timing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626864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0" i="0">
                <a:solidFill>
                  <a:srgbClr val="2F4A7D"/>
                </a:solidFill>
                <a:latin typeface="Georgia"/>
              </a:rPr>
              <a:t>04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4654296"/>
            <a:ext cx="9601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0" i="0">
                <a:solidFill>
                  <a:srgbClr val="14203A"/>
                </a:solidFill>
                <a:latin typeface="Arial"/>
              </a:rPr>
              <a:t>Turn discovery into scoped demos and proposals, with you validating delivery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5376672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0" i="0">
                <a:solidFill>
                  <a:srgbClr val="2F4A7D"/>
                </a:solidFill>
                <a:latin typeface="Georgia"/>
              </a:rPr>
              <a:t>05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5404104"/>
            <a:ext cx="9601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0" i="0">
                <a:solidFill>
                  <a:srgbClr val="14203A"/>
                </a:solidFill>
                <a:latin typeface="Arial"/>
              </a:rPr>
              <a:t>Track each opportunity and next action in Odoo; review progress together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63550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5A6372"/>
                </a:solidFill>
                <a:latin typeface="Arial"/>
              </a:rPr>
              <a:t>Illustrative channel plan, not existing partnerships or grant eligibility. Agree terms and first targets together.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98480" y="6355080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 i="0">
                <a:solidFill>
                  <a:srgbClr val="5A6372"/>
                </a:solidFill>
                <a:latin typeface="Arial"/>
              </a:rP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/>
  <PresentationFormat>Widescreen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Nexus Pipeline Proposal</dc:title>
  <dc:subject>Commercial partnership proposal</dc:subject>
  <cp:keywords/>
  <dc:description/>
  <cp:category/>
</cp:coreProperties>
</file>